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3b1cbccb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3b1cbccb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Ví dụ lâý 1 cell  = 8x8 pixel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3b1cbccb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3b1cbccb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a3b1cbccb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a3b1cbccb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vi"/>
              <a:t>Chia không gian hướng từ 0 đến 180 độ, giả sử chia thành 9 bin. Vote vào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a3b1cbccb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a3b1cbccb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3b1cbccb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3b1cbccb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a3b1cbccb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a3b1cbccb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3b1cbccb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3b1cbccb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3b1cbccb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3b1cbccb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3b1cbccb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3b1cbccb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3b1cbccb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3b1cbccb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a3b1cbccb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a3b1cbccb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3b1cbccb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3b1cbccb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3b1cbccb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3b1cbccb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3b1cbccb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3b1cbccb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3b1cbccb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3b1cbccb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3b1cbccb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3b1cbccb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3b1cbccb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3b1cbccb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3b1cbccb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3b1cbccb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3b1cbccb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3b1cbccb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3b1cbcc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3b1cbcc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3b1cbcc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3b1cbcc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3b1cbccb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3b1cbccb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3b1cbccb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3b1cbccb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3b1cbccb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3b1cbccb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3b1cbccb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3b1cbccb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3b1cbccb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3b1cbccb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1625" lvl="0" marL="457200" rtl="0" algn="l">
              <a:spcBef>
                <a:spcPts val="0"/>
              </a:spcBef>
              <a:spcAft>
                <a:spcPts val="0"/>
              </a:spcAft>
              <a:buClr>
                <a:schemeClr val="dk1"/>
              </a:buClr>
              <a:buSzPts val="1150"/>
              <a:buChar char="-"/>
            </a:pPr>
            <a:r>
              <a:rPr lang="vi" sz="1150">
                <a:solidFill>
                  <a:schemeClr val="dk1"/>
                </a:solidFill>
                <a:highlight>
                  <a:srgbClr val="F4F5FB"/>
                </a:highlight>
              </a:rPr>
              <a:t>trừu tượng hóa đối tượng bằng cách trích xuất ra những đặc trưng của đối tương và bỏ đi những thông tin không hữu ích</a:t>
            </a:r>
            <a:endParaRPr sz="1150">
              <a:solidFill>
                <a:schemeClr val="dk1"/>
              </a:solidFill>
              <a:highlight>
                <a:srgbClr val="F4F5FB"/>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3b1cbccb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3b1cbccb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a3b1cbcc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a3b1cbcc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3b1cbccb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3b1cbccb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sz="1150">
                <a:solidFill>
                  <a:schemeClr val="dk1"/>
                </a:solidFill>
                <a:highlight>
                  <a:srgbClr val="F4F5FB"/>
                </a:highlight>
              </a:rPr>
              <a:t>Đối với ảnh màu, gradient của 3 kênh (red, green, blue). Độ lớn của gradient tại một điểm ảnh là giá trị lớn nhất của cường độ gradient của 3 kênh, và góc là góc tương ứng với gradient tối đa</a:t>
            </a:r>
            <a:endParaRPr sz="1150">
              <a:solidFill>
                <a:schemeClr val="dk1"/>
              </a:solidFill>
              <a:highlight>
                <a:srgbClr val="F4F5FB"/>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3b1cbcc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3b1cbcc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3b1cbcc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3b1cbcc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vi"/>
              <a:t>Phát hiện người đi bộ </a:t>
            </a:r>
            <a:endParaRPr/>
          </a:p>
          <a:p>
            <a:pPr indent="0" lvl="0" marL="0" rtl="0" algn="ctr">
              <a:spcBef>
                <a:spcPts val="0"/>
              </a:spcBef>
              <a:spcAft>
                <a:spcPts val="0"/>
              </a:spcAft>
              <a:buNone/>
            </a:pPr>
            <a:r>
              <a:rPr lang="vi"/>
              <a:t>sử dụng HOG</a:t>
            </a:r>
            <a:endParaRPr/>
          </a:p>
        </p:txBody>
      </p:sp>
      <p:sp>
        <p:nvSpPr>
          <p:cNvPr id="55" name="Google Shape;55;p13"/>
          <p:cNvSpPr txBox="1"/>
          <p:nvPr>
            <p:ph idx="1" type="subTitle"/>
          </p:nvPr>
        </p:nvSpPr>
        <p:spPr>
          <a:xfrm>
            <a:off x="311700" y="2834125"/>
            <a:ext cx="8520600" cy="10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vi"/>
              <a:t>Nguyễn Đức Thắng - 20166769</a:t>
            </a:r>
            <a:endParaRPr/>
          </a:p>
          <a:p>
            <a:pPr indent="0" lvl="0" marL="0" rtl="0" algn="ctr">
              <a:spcBef>
                <a:spcPts val="0"/>
              </a:spcBef>
              <a:spcAft>
                <a:spcPts val="0"/>
              </a:spcAft>
              <a:buNone/>
            </a:pPr>
            <a:r>
              <a:rPr lang="vi"/>
              <a:t>Lê Hoàng Ngân - 20162886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1.1.3 </a:t>
            </a:r>
            <a:r>
              <a:rPr lang="vi"/>
              <a:t>Tính vector đặc trưng cho từng cell</a:t>
            </a:r>
            <a:endParaRPr/>
          </a:p>
        </p:txBody>
      </p:sp>
      <p:pic>
        <p:nvPicPr>
          <p:cNvPr id="110" name="Google Shape;110;p22"/>
          <p:cNvPicPr preferRelativeResize="0"/>
          <p:nvPr/>
        </p:nvPicPr>
        <p:blipFill>
          <a:blip r:embed="rId3">
            <a:alphaModFix/>
          </a:blip>
          <a:stretch>
            <a:fillRect/>
          </a:stretch>
        </p:blipFill>
        <p:spPr>
          <a:xfrm>
            <a:off x="3397100" y="1017725"/>
            <a:ext cx="1982311" cy="3820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1.1.3 </a:t>
            </a:r>
            <a:r>
              <a:rPr lang="vi"/>
              <a:t>Tính vector đặc trưng cho từng cell</a:t>
            </a:r>
            <a:endParaRPr/>
          </a:p>
        </p:txBody>
      </p:sp>
      <p:pic>
        <p:nvPicPr>
          <p:cNvPr id="116" name="Google Shape;116;p23"/>
          <p:cNvPicPr preferRelativeResize="0"/>
          <p:nvPr/>
        </p:nvPicPr>
        <p:blipFill>
          <a:blip r:embed="rId3">
            <a:alphaModFix/>
          </a:blip>
          <a:stretch>
            <a:fillRect/>
          </a:stretch>
        </p:blipFill>
        <p:spPr>
          <a:xfrm>
            <a:off x="1621975" y="1119200"/>
            <a:ext cx="5648819"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1.1.3 </a:t>
            </a:r>
            <a:r>
              <a:rPr lang="vi"/>
              <a:t>Tính vector đặc trưng cho từng cell</a:t>
            </a:r>
            <a:endParaRPr/>
          </a:p>
        </p:txBody>
      </p:sp>
      <p:pic>
        <p:nvPicPr>
          <p:cNvPr id="122" name="Google Shape;122;p24"/>
          <p:cNvPicPr preferRelativeResize="0"/>
          <p:nvPr/>
        </p:nvPicPr>
        <p:blipFill>
          <a:blip r:embed="rId3">
            <a:alphaModFix/>
          </a:blip>
          <a:stretch>
            <a:fillRect/>
          </a:stretch>
        </p:blipFill>
        <p:spPr>
          <a:xfrm>
            <a:off x="2007550" y="1017725"/>
            <a:ext cx="5729073" cy="3820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1.1.3 </a:t>
            </a:r>
            <a:r>
              <a:rPr lang="vi"/>
              <a:t>Tính vector đặc trưng cho từng cell</a:t>
            </a:r>
            <a:endParaRPr/>
          </a:p>
        </p:txBody>
      </p:sp>
      <p:pic>
        <p:nvPicPr>
          <p:cNvPr id="128" name="Google Shape;128;p25"/>
          <p:cNvPicPr preferRelativeResize="0"/>
          <p:nvPr/>
        </p:nvPicPr>
        <p:blipFill>
          <a:blip r:embed="rId3">
            <a:alphaModFix/>
          </a:blip>
          <a:stretch>
            <a:fillRect/>
          </a:stretch>
        </p:blipFill>
        <p:spPr>
          <a:xfrm>
            <a:off x="1085938" y="1061000"/>
            <a:ext cx="6972115"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1.1.4 </a:t>
            </a:r>
            <a:r>
              <a:rPr lang="vi"/>
              <a:t>Chuẩn hoá block</a:t>
            </a:r>
            <a:endParaRPr/>
          </a:p>
        </p:txBody>
      </p:sp>
      <p:sp>
        <p:nvSpPr>
          <p:cNvPr id="134" name="Google Shape;13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Mỗi cell mang thông tin cục bộ. Vector histogram sẽ bị phụ thuộc vào cường độ các pixel của một bức ảnh. Với 2 bức ảnh có cùng nội dung nhưng bức ảnh biến thể tối hơn được tạo thành từ ma trận ảnh gốc nhân 1/2. Khi đó giá trị vector histogram của ảnh gốc cũng sẽ gấp đôi véc tơ histogram của ảnh biến thể. Chính vì thế cần chuẩn hóa vector histogram để cả 2 bức ảnh có cùng một vector biểu diễn.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1.1.4 </a:t>
            </a:r>
            <a:r>
              <a:rPr lang="vi"/>
              <a:t>Chuẩn hoá block</a:t>
            </a:r>
            <a:endParaRPr/>
          </a:p>
        </p:txBody>
      </p:sp>
      <p:pic>
        <p:nvPicPr>
          <p:cNvPr id="140" name="Google Shape;140;p27"/>
          <p:cNvPicPr preferRelativeResize="0"/>
          <p:nvPr/>
        </p:nvPicPr>
        <p:blipFill>
          <a:blip r:embed="rId3">
            <a:alphaModFix/>
          </a:blip>
          <a:stretch>
            <a:fillRect/>
          </a:stretch>
        </p:blipFill>
        <p:spPr>
          <a:xfrm>
            <a:off x="808175" y="1163997"/>
            <a:ext cx="1917950" cy="3752876"/>
          </a:xfrm>
          <a:prstGeom prst="rect">
            <a:avLst/>
          </a:prstGeom>
          <a:noFill/>
          <a:ln>
            <a:noFill/>
          </a:ln>
        </p:spPr>
      </p:pic>
      <p:pic>
        <p:nvPicPr>
          <p:cNvPr id="141" name="Google Shape;141;p27"/>
          <p:cNvPicPr preferRelativeResize="0"/>
          <p:nvPr/>
        </p:nvPicPr>
        <p:blipFill>
          <a:blip r:embed="rId4">
            <a:alphaModFix/>
          </a:blip>
          <a:stretch>
            <a:fillRect/>
          </a:stretch>
        </p:blipFill>
        <p:spPr>
          <a:xfrm>
            <a:off x="2878525" y="1170125"/>
            <a:ext cx="5433892"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1.1.5 </a:t>
            </a:r>
            <a:r>
              <a:rPr lang="vi"/>
              <a:t>Tính toán vector HOG</a:t>
            </a:r>
            <a:endParaRPr/>
          </a:p>
        </p:txBody>
      </p:sp>
      <p:pic>
        <p:nvPicPr>
          <p:cNvPr id="147" name="Google Shape;147;p28"/>
          <p:cNvPicPr preferRelativeResize="0"/>
          <p:nvPr/>
        </p:nvPicPr>
        <p:blipFill>
          <a:blip r:embed="rId3">
            <a:alphaModFix/>
          </a:blip>
          <a:stretch>
            <a:fillRect/>
          </a:stretch>
        </p:blipFill>
        <p:spPr>
          <a:xfrm>
            <a:off x="152400" y="1170125"/>
            <a:ext cx="8839201" cy="261605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1.2 Support Vector Machine</a:t>
            </a:r>
            <a:endParaRPr/>
          </a:p>
        </p:txBody>
      </p:sp>
      <p:pic>
        <p:nvPicPr>
          <p:cNvPr id="153" name="Google Shape;153;p29"/>
          <p:cNvPicPr preferRelativeResize="0"/>
          <p:nvPr/>
        </p:nvPicPr>
        <p:blipFill>
          <a:blip r:embed="rId3">
            <a:alphaModFix/>
          </a:blip>
          <a:stretch>
            <a:fillRect/>
          </a:stretch>
        </p:blipFill>
        <p:spPr>
          <a:xfrm>
            <a:off x="938100" y="1242875"/>
            <a:ext cx="7143750" cy="256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1.2 Support Vector Machine</a:t>
            </a:r>
            <a:endParaRPr/>
          </a:p>
        </p:txBody>
      </p:sp>
      <p:pic>
        <p:nvPicPr>
          <p:cNvPr id="159" name="Google Shape;159;p30"/>
          <p:cNvPicPr preferRelativeResize="0"/>
          <p:nvPr/>
        </p:nvPicPr>
        <p:blipFill>
          <a:blip r:embed="rId3">
            <a:alphaModFix/>
          </a:blip>
          <a:stretch>
            <a:fillRect/>
          </a:stretch>
        </p:blipFill>
        <p:spPr>
          <a:xfrm>
            <a:off x="1832950" y="1119175"/>
            <a:ext cx="5414370"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1.2 Support Vector Machine</a:t>
            </a:r>
            <a:endParaRPr/>
          </a:p>
        </p:txBody>
      </p:sp>
      <p:pic>
        <p:nvPicPr>
          <p:cNvPr id="165" name="Google Shape;165;p31"/>
          <p:cNvPicPr preferRelativeResize="0"/>
          <p:nvPr/>
        </p:nvPicPr>
        <p:blipFill>
          <a:blip r:embed="rId3">
            <a:alphaModFix/>
          </a:blip>
          <a:stretch>
            <a:fillRect/>
          </a:stretch>
        </p:blipFill>
        <p:spPr>
          <a:xfrm>
            <a:off x="1352800" y="1061000"/>
            <a:ext cx="6548930"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Nội dung</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vi"/>
              <a:t>Kiến thức cơ sở</a:t>
            </a:r>
            <a:endParaRPr/>
          </a:p>
          <a:p>
            <a:pPr indent="-317500" lvl="1" marL="914400" rtl="0" algn="l">
              <a:spcBef>
                <a:spcPts val="0"/>
              </a:spcBef>
              <a:spcAft>
                <a:spcPts val="0"/>
              </a:spcAft>
              <a:buSzPts val="1400"/>
              <a:buAutoNum type="alphaLcPeriod"/>
            </a:pPr>
            <a:r>
              <a:rPr lang="vi"/>
              <a:t>Histogram of Oriented Gradient (HOG)</a:t>
            </a:r>
            <a:endParaRPr/>
          </a:p>
          <a:p>
            <a:pPr indent="-317500" lvl="1" marL="914400" rtl="0" algn="l">
              <a:spcBef>
                <a:spcPts val="0"/>
              </a:spcBef>
              <a:spcAft>
                <a:spcPts val="0"/>
              </a:spcAft>
              <a:buSzPts val="1400"/>
              <a:buAutoNum type="alphaLcPeriod"/>
            </a:pPr>
            <a:r>
              <a:rPr lang="vi"/>
              <a:t>Support Vector Machine (SVM)</a:t>
            </a:r>
            <a:endParaRPr/>
          </a:p>
          <a:p>
            <a:pPr indent="-317500" lvl="1" marL="914400" rtl="0" algn="l">
              <a:spcBef>
                <a:spcPts val="0"/>
              </a:spcBef>
              <a:spcAft>
                <a:spcPts val="0"/>
              </a:spcAft>
              <a:buSzPts val="1400"/>
              <a:buAutoNum type="alphaLcPeriod"/>
            </a:pPr>
            <a:r>
              <a:rPr lang="vi"/>
              <a:t>Non-maximum Suppression (NMS)</a:t>
            </a:r>
            <a:endParaRPr/>
          </a:p>
          <a:p>
            <a:pPr indent="-317500" lvl="1" marL="914400" rtl="0" algn="l">
              <a:spcBef>
                <a:spcPts val="0"/>
              </a:spcBef>
              <a:spcAft>
                <a:spcPts val="0"/>
              </a:spcAft>
              <a:buSzPts val="1400"/>
              <a:buAutoNum type="alphaLcPeriod"/>
            </a:pPr>
            <a:r>
              <a:rPr lang="vi"/>
              <a:t>Sliding window</a:t>
            </a:r>
            <a:endParaRPr/>
          </a:p>
          <a:p>
            <a:pPr indent="-342900" lvl="0" marL="457200" rtl="0" algn="l">
              <a:spcBef>
                <a:spcPts val="0"/>
              </a:spcBef>
              <a:spcAft>
                <a:spcPts val="0"/>
              </a:spcAft>
              <a:buSzPts val="1800"/>
              <a:buAutoNum type="arabicPeriod"/>
            </a:pPr>
            <a:r>
              <a:rPr lang="vi"/>
              <a:t>Thực nghiệm</a:t>
            </a:r>
            <a:endParaRPr/>
          </a:p>
          <a:p>
            <a:pPr indent="-317500" lvl="1" marL="914400" rtl="0" algn="l">
              <a:spcBef>
                <a:spcPts val="0"/>
              </a:spcBef>
              <a:spcAft>
                <a:spcPts val="0"/>
              </a:spcAft>
              <a:buSzPts val="1400"/>
              <a:buAutoNum type="alphaLcPeriod"/>
            </a:pPr>
            <a:r>
              <a:rPr lang="vi"/>
              <a:t>Dữ liệu</a:t>
            </a:r>
            <a:endParaRPr sz="1400"/>
          </a:p>
          <a:p>
            <a:pPr indent="-317500" lvl="1" marL="914400" rtl="0" algn="l">
              <a:spcBef>
                <a:spcPts val="0"/>
              </a:spcBef>
              <a:spcAft>
                <a:spcPts val="0"/>
              </a:spcAft>
              <a:buSzPts val="1400"/>
              <a:buAutoNum type="alphaLcPeriod"/>
            </a:pPr>
            <a:r>
              <a:rPr lang="vi"/>
              <a:t>Quá trình xử lý bài toán</a:t>
            </a:r>
            <a:endParaRPr/>
          </a:p>
          <a:p>
            <a:pPr indent="-317500" lvl="1" marL="914400" rtl="0" algn="l">
              <a:spcBef>
                <a:spcPts val="0"/>
              </a:spcBef>
              <a:spcAft>
                <a:spcPts val="0"/>
              </a:spcAft>
              <a:buSzPts val="1400"/>
              <a:buAutoNum type="alphaLcPeriod"/>
            </a:pPr>
            <a:r>
              <a:rPr lang="vi"/>
              <a:t>Kết quả và đánh giá</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1.2 Support Vector Machine</a:t>
            </a:r>
            <a:endParaRPr/>
          </a:p>
        </p:txBody>
      </p:sp>
      <p:pic>
        <p:nvPicPr>
          <p:cNvPr id="171" name="Google Shape;171;p32"/>
          <p:cNvPicPr preferRelativeResize="0"/>
          <p:nvPr/>
        </p:nvPicPr>
        <p:blipFill>
          <a:blip r:embed="rId3">
            <a:alphaModFix/>
          </a:blip>
          <a:stretch>
            <a:fillRect/>
          </a:stretch>
        </p:blipFill>
        <p:spPr>
          <a:xfrm>
            <a:off x="1039950" y="1167738"/>
            <a:ext cx="6991350" cy="317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1.2 Support Vector Machine</a:t>
            </a:r>
            <a:endParaRPr/>
          </a:p>
        </p:txBody>
      </p:sp>
      <p:pic>
        <p:nvPicPr>
          <p:cNvPr id="177" name="Google Shape;177;p33"/>
          <p:cNvPicPr preferRelativeResize="0"/>
          <p:nvPr/>
        </p:nvPicPr>
        <p:blipFill>
          <a:blip r:embed="rId3">
            <a:alphaModFix/>
          </a:blip>
          <a:stretch>
            <a:fillRect/>
          </a:stretch>
        </p:blipFill>
        <p:spPr>
          <a:xfrm>
            <a:off x="1891150" y="1082800"/>
            <a:ext cx="5739197"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1.2 Support Vector Machine</a:t>
            </a:r>
            <a:endParaRPr/>
          </a:p>
        </p:txBody>
      </p:sp>
      <p:pic>
        <p:nvPicPr>
          <p:cNvPr id="183" name="Google Shape;183;p34"/>
          <p:cNvPicPr preferRelativeResize="0"/>
          <p:nvPr/>
        </p:nvPicPr>
        <p:blipFill>
          <a:blip r:embed="rId3">
            <a:alphaModFix/>
          </a:blip>
          <a:stretch>
            <a:fillRect/>
          </a:stretch>
        </p:blipFill>
        <p:spPr>
          <a:xfrm>
            <a:off x="1323675" y="1141025"/>
            <a:ext cx="6787629"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1.2 Support Vector Machine</a:t>
            </a:r>
            <a:endParaRPr/>
          </a:p>
        </p:txBody>
      </p:sp>
      <p:pic>
        <p:nvPicPr>
          <p:cNvPr id="189" name="Google Shape;189;p35"/>
          <p:cNvPicPr preferRelativeResize="0"/>
          <p:nvPr/>
        </p:nvPicPr>
        <p:blipFill>
          <a:blip r:embed="rId3">
            <a:alphaModFix/>
          </a:blip>
          <a:stretch>
            <a:fillRect/>
          </a:stretch>
        </p:blipFill>
        <p:spPr>
          <a:xfrm>
            <a:off x="1396425" y="1061375"/>
            <a:ext cx="6249491"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1.3 Non-maximum suppression</a:t>
            </a:r>
            <a:endParaRPr/>
          </a:p>
        </p:txBody>
      </p:sp>
      <p:pic>
        <p:nvPicPr>
          <p:cNvPr id="195" name="Google Shape;195;p36"/>
          <p:cNvPicPr preferRelativeResize="0"/>
          <p:nvPr/>
        </p:nvPicPr>
        <p:blipFill>
          <a:blip r:embed="rId3">
            <a:alphaModFix/>
          </a:blip>
          <a:stretch>
            <a:fillRect/>
          </a:stretch>
        </p:blipFill>
        <p:spPr>
          <a:xfrm>
            <a:off x="450675" y="1170125"/>
            <a:ext cx="3771900" cy="2743200"/>
          </a:xfrm>
          <a:prstGeom prst="rect">
            <a:avLst/>
          </a:prstGeom>
          <a:noFill/>
          <a:ln>
            <a:noFill/>
          </a:ln>
        </p:spPr>
      </p:pic>
      <p:pic>
        <p:nvPicPr>
          <p:cNvPr id="196" name="Google Shape;196;p36"/>
          <p:cNvPicPr preferRelativeResize="0"/>
          <p:nvPr/>
        </p:nvPicPr>
        <p:blipFill>
          <a:blip r:embed="rId4">
            <a:alphaModFix/>
          </a:blip>
          <a:stretch>
            <a:fillRect/>
          </a:stretch>
        </p:blipFill>
        <p:spPr>
          <a:xfrm>
            <a:off x="4789625" y="1170125"/>
            <a:ext cx="3819525" cy="274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1.4 Sliding window</a:t>
            </a:r>
            <a:endParaRPr/>
          </a:p>
        </p:txBody>
      </p:sp>
      <p:pic>
        <p:nvPicPr>
          <p:cNvPr id="202" name="Google Shape;202;p37"/>
          <p:cNvPicPr preferRelativeResize="0"/>
          <p:nvPr/>
        </p:nvPicPr>
        <p:blipFill>
          <a:blip r:embed="rId3">
            <a:alphaModFix/>
          </a:blip>
          <a:stretch>
            <a:fillRect/>
          </a:stretch>
        </p:blipFill>
        <p:spPr>
          <a:xfrm>
            <a:off x="1840250" y="1170125"/>
            <a:ext cx="2857500" cy="3181350"/>
          </a:xfrm>
          <a:prstGeom prst="rect">
            <a:avLst/>
          </a:prstGeom>
          <a:noFill/>
          <a:ln>
            <a:noFill/>
          </a:ln>
        </p:spPr>
      </p:pic>
      <p:pic>
        <p:nvPicPr>
          <p:cNvPr id="203" name="Google Shape;203;p37"/>
          <p:cNvPicPr preferRelativeResize="0"/>
          <p:nvPr/>
        </p:nvPicPr>
        <p:blipFill>
          <a:blip r:embed="rId4">
            <a:alphaModFix/>
          </a:blip>
          <a:stretch>
            <a:fillRect/>
          </a:stretch>
        </p:blipFill>
        <p:spPr>
          <a:xfrm>
            <a:off x="5883200" y="1170125"/>
            <a:ext cx="2324100" cy="2466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vi"/>
              <a:t>2. </a:t>
            </a:r>
            <a:r>
              <a:rPr lang="vi"/>
              <a:t>Thực nghiệm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2.1 </a:t>
            </a:r>
            <a:r>
              <a:rPr lang="vi"/>
              <a:t>Dữ liệu</a:t>
            </a:r>
            <a:endParaRPr/>
          </a:p>
        </p:txBody>
      </p:sp>
      <p:sp>
        <p:nvSpPr>
          <p:cNvPr id="214" name="Google Shape;214;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42900" lvl="0" marL="457200" rtl="0" algn="l">
              <a:spcBef>
                <a:spcPts val="1600"/>
              </a:spcBef>
              <a:spcAft>
                <a:spcPts val="0"/>
              </a:spcAft>
              <a:buSzPts val="1800"/>
              <a:buChar char="-"/>
            </a:pPr>
            <a:r>
              <a:rPr lang="vi"/>
              <a:t>Pen Fudal</a:t>
            </a:r>
            <a:endParaRPr/>
          </a:p>
          <a:p>
            <a:pPr indent="-317500" lvl="1" marL="914400" rtl="0" algn="l">
              <a:spcBef>
                <a:spcPts val="0"/>
              </a:spcBef>
              <a:spcAft>
                <a:spcPts val="0"/>
              </a:spcAft>
              <a:buSzPts val="1400"/>
              <a:buChar char="-"/>
            </a:pPr>
            <a:r>
              <a:rPr lang="vi"/>
              <a:t>Chứa các hình ảnh để phát hiện người đi bộ. Các hình ảnh được lấy từ xung quanh khuôn viên trường và đường phố đô thị.</a:t>
            </a:r>
            <a:endParaRPr/>
          </a:p>
          <a:p>
            <a:pPr indent="-317500" lvl="1" marL="914400" rtl="0" algn="l">
              <a:spcBef>
                <a:spcPts val="0"/>
              </a:spcBef>
              <a:spcAft>
                <a:spcPts val="0"/>
              </a:spcAft>
              <a:buSzPts val="1400"/>
              <a:buChar char="-"/>
            </a:pPr>
            <a:r>
              <a:rPr lang="vi"/>
              <a:t>Tất cả người đi bộ được gán nhãn ở dạng box hình chữ nhật đứng.</a:t>
            </a:r>
            <a:endParaRPr/>
          </a:p>
          <a:p>
            <a:pPr indent="-317500" lvl="1" marL="914400" rtl="0" algn="l">
              <a:spcBef>
                <a:spcPts val="0"/>
              </a:spcBef>
              <a:spcAft>
                <a:spcPts val="0"/>
              </a:spcAft>
              <a:buSzPts val="1400"/>
              <a:buChar char="-"/>
            </a:pPr>
            <a:r>
              <a:rPr lang="vi"/>
              <a:t>Có 170 hình ảnh với 345 người đi bộ được gán nhãn.</a:t>
            </a:r>
            <a:endParaRPr/>
          </a:p>
          <a:p>
            <a:pPr indent="-342900" lvl="0" marL="457200" rtl="0" algn="l">
              <a:spcBef>
                <a:spcPts val="0"/>
              </a:spcBef>
              <a:spcAft>
                <a:spcPts val="0"/>
              </a:spcAft>
              <a:buSzPts val="1800"/>
              <a:buChar char="-"/>
            </a:pPr>
            <a:r>
              <a:rPr lang="vi"/>
              <a:t>INRIA Person:</a:t>
            </a:r>
            <a:endParaRPr/>
          </a:p>
          <a:p>
            <a:pPr indent="-317500" lvl="1" marL="914400" rtl="0" algn="l">
              <a:spcBef>
                <a:spcPts val="0"/>
              </a:spcBef>
              <a:spcAft>
                <a:spcPts val="0"/>
              </a:spcAft>
              <a:buSzPts val="1400"/>
              <a:buChar char="-"/>
            </a:pPr>
            <a:r>
              <a:rPr lang="vi"/>
              <a:t>Là bộ dữ liệu trong công trình nghiên cứu phát hiện người. Phần lớn các ảnh người đang ở trạng thái đi bộ.</a:t>
            </a:r>
            <a:endParaRPr/>
          </a:p>
          <a:p>
            <a:pPr indent="-317500" lvl="1" marL="914400" rtl="0" algn="l">
              <a:spcBef>
                <a:spcPts val="0"/>
              </a:spcBef>
              <a:spcAft>
                <a:spcPts val="0"/>
              </a:spcAft>
              <a:buSzPts val="1400"/>
              <a:buChar char="-"/>
            </a:pPr>
            <a:r>
              <a:rPr lang="vi"/>
              <a:t>Gồm 2416 ảnh chứa người và 12180 ảnh phong cảnh.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2.2 </a:t>
            </a:r>
            <a:r>
              <a:rPr lang="vi"/>
              <a:t>Quá trình xử lý bài toán</a:t>
            </a:r>
            <a:endParaRPr/>
          </a:p>
        </p:txBody>
      </p:sp>
      <p:sp>
        <p:nvSpPr>
          <p:cNvPr id="220" name="Google Shape;220;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Training:</a:t>
            </a:r>
            <a:endParaRPr/>
          </a:p>
          <a:p>
            <a:pPr indent="-342900" lvl="0" marL="457200" rtl="0" algn="l">
              <a:spcBef>
                <a:spcPts val="1600"/>
              </a:spcBef>
              <a:spcAft>
                <a:spcPts val="0"/>
              </a:spcAft>
              <a:buSzPts val="1800"/>
              <a:buAutoNum type="arabicPeriod"/>
            </a:pPr>
            <a:r>
              <a:rPr lang="vi"/>
              <a:t>Chuẩn hoá màu sắc và kích cỡ ảnh.</a:t>
            </a:r>
            <a:endParaRPr/>
          </a:p>
          <a:p>
            <a:pPr indent="-342900" lvl="0" marL="457200" rtl="0" algn="l">
              <a:spcBef>
                <a:spcPts val="0"/>
              </a:spcBef>
              <a:spcAft>
                <a:spcPts val="0"/>
              </a:spcAft>
              <a:buSzPts val="1800"/>
              <a:buAutoNum type="arabicPeriod"/>
            </a:pPr>
            <a:r>
              <a:rPr lang="vi"/>
              <a:t>Trích xuất vector đặc trưng của ảnh sử dụng </a:t>
            </a:r>
            <a:r>
              <a:rPr b="1" lang="vi"/>
              <a:t>HOG</a:t>
            </a:r>
            <a:r>
              <a:rPr lang="vi"/>
              <a:t>.</a:t>
            </a:r>
            <a:endParaRPr/>
          </a:p>
          <a:p>
            <a:pPr indent="-342900" lvl="0" marL="457200" rtl="0" algn="l">
              <a:spcBef>
                <a:spcPts val="0"/>
              </a:spcBef>
              <a:spcAft>
                <a:spcPts val="0"/>
              </a:spcAft>
              <a:buSzPts val="1800"/>
              <a:buAutoNum type="arabicPeriod"/>
            </a:pPr>
            <a:r>
              <a:rPr lang="vi"/>
              <a:t>Huấn luyện mô hình với </a:t>
            </a:r>
            <a:r>
              <a:rPr b="1" lang="vi"/>
              <a:t>SVM</a:t>
            </a:r>
            <a:r>
              <a:rPr lang="vi"/>
              <a:t> và lưu kết quả.</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2.2 </a:t>
            </a:r>
            <a:r>
              <a:rPr lang="vi"/>
              <a:t>Quá trình xử lý bài toán</a:t>
            </a:r>
            <a:endParaRPr/>
          </a:p>
        </p:txBody>
      </p:sp>
      <p:sp>
        <p:nvSpPr>
          <p:cNvPr id="226" name="Google Shape;226;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Testing:</a:t>
            </a:r>
            <a:endParaRPr/>
          </a:p>
          <a:p>
            <a:pPr indent="-342900" lvl="0" marL="457200" rtl="0" algn="l">
              <a:spcBef>
                <a:spcPts val="1600"/>
              </a:spcBef>
              <a:spcAft>
                <a:spcPts val="0"/>
              </a:spcAft>
              <a:buSzPts val="1800"/>
              <a:buAutoNum type="arabicPeriod"/>
            </a:pPr>
            <a:r>
              <a:rPr lang="vi"/>
              <a:t>Chuẩn hoá màu sắc và kích cỡ ảnh.</a:t>
            </a:r>
            <a:endParaRPr/>
          </a:p>
          <a:p>
            <a:pPr indent="-342900" lvl="0" marL="457200" rtl="0" algn="l">
              <a:spcBef>
                <a:spcPts val="0"/>
              </a:spcBef>
              <a:spcAft>
                <a:spcPts val="0"/>
              </a:spcAft>
              <a:buSzPts val="1800"/>
              <a:buAutoNum type="arabicPeriod"/>
            </a:pPr>
            <a:r>
              <a:rPr lang="vi"/>
              <a:t>Sử dụng </a:t>
            </a:r>
            <a:r>
              <a:rPr b="1" lang="vi"/>
              <a:t>sliding window</a:t>
            </a:r>
            <a:r>
              <a:rPr lang="vi"/>
              <a:t> để lấy ra các box, đưa ảnh con tương ứng với các box này qua SVM đã huấn luyện để dự đoán đối tượng. Nếu dự đoán là người đi bộ cao hơn 1 ngưỡng thì lưu box lại.</a:t>
            </a:r>
            <a:endParaRPr/>
          </a:p>
          <a:p>
            <a:pPr indent="-342900" lvl="0" marL="457200" rtl="0" algn="l">
              <a:spcBef>
                <a:spcPts val="0"/>
              </a:spcBef>
              <a:spcAft>
                <a:spcPts val="0"/>
              </a:spcAft>
              <a:buSzPts val="1800"/>
              <a:buAutoNum type="arabicPeriod"/>
            </a:pPr>
            <a:r>
              <a:rPr lang="vi"/>
              <a:t>Sử dụng </a:t>
            </a:r>
            <a:r>
              <a:rPr b="1" lang="vi"/>
              <a:t>Non-maximum suppression</a:t>
            </a:r>
            <a:r>
              <a:rPr lang="vi"/>
              <a:t> để loại bỏ các box trùng nhau lớn hơn 1 ngưỡng đặt ra.</a:t>
            </a:r>
            <a:endParaRPr/>
          </a:p>
          <a:p>
            <a:pPr indent="-342900" lvl="0" marL="457200" rtl="0" algn="l">
              <a:spcBef>
                <a:spcPts val="0"/>
              </a:spcBef>
              <a:spcAft>
                <a:spcPts val="0"/>
              </a:spcAft>
              <a:buSzPts val="1800"/>
              <a:buAutoNum type="arabicPeriod"/>
            </a:pPr>
            <a:r>
              <a:rPr lang="vi"/>
              <a:t>Xuất kết quả dự đoán với các box còn lại.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457200" lvl="0" marL="457200" rtl="0" algn="ctr">
              <a:spcBef>
                <a:spcPts val="0"/>
              </a:spcBef>
              <a:spcAft>
                <a:spcPts val="0"/>
              </a:spcAft>
              <a:buSzPts val="3600"/>
              <a:buAutoNum type="arabicPeriod"/>
            </a:pPr>
            <a:r>
              <a:rPr lang="vi"/>
              <a:t>Kiến thức cơ sở</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2.3 </a:t>
            </a:r>
            <a:r>
              <a:rPr lang="vi"/>
              <a:t>Kết quả và đánh giá</a:t>
            </a:r>
            <a:endParaRPr/>
          </a:p>
        </p:txBody>
      </p:sp>
      <p:pic>
        <p:nvPicPr>
          <p:cNvPr id="232" name="Google Shape;232;p42"/>
          <p:cNvPicPr preferRelativeResize="0"/>
          <p:nvPr/>
        </p:nvPicPr>
        <p:blipFill>
          <a:blip r:embed="rId3">
            <a:alphaModFix/>
          </a:blip>
          <a:stretch>
            <a:fillRect/>
          </a:stretch>
        </p:blipFill>
        <p:spPr>
          <a:xfrm>
            <a:off x="1534650" y="1119200"/>
            <a:ext cx="5724306" cy="3820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2.3 </a:t>
            </a:r>
            <a:r>
              <a:rPr lang="vi"/>
              <a:t>Kết quả và đánh giá</a:t>
            </a:r>
            <a:endParaRPr/>
          </a:p>
        </p:txBody>
      </p:sp>
      <p:pic>
        <p:nvPicPr>
          <p:cNvPr id="238" name="Google Shape;238;p43"/>
          <p:cNvPicPr preferRelativeResize="0"/>
          <p:nvPr/>
        </p:nvPicPr>
        <p:blipFill>
          <a:blip r:embed="rId3">
            <a:alphaModFix/>
          </a:blip>
          <a:stretch>
            <a:fillRect/>
          </a:stretch>
        </p:blipFill>
        <p:spPr>
          <a:xfrm>
            <a:off x="3149725" y="1213775"/>
            <a:ext cx="2511689"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2.3 </a:t>
            </a:r>
            <a:r>
              <a:rPr lang="vi"/>
              <a:t>Kết quả và đánh giá</a:t>
            </a:r>
            <a:endParaRPr/>
          </a:p>
        </p:txBody>
      </p:sp>
      <p:sp>
        <p:nvSpPr>
          <p:cNvPr id="244" name="Google Shape;244;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Ưu điểm:</a:t>
            </a:r>
            <a:endParaRPr/>
          </a:p>
          <a:p>
            <a:pPr indent="-342900" lvl="0" marL="457200" rtl="0" algn="l">
              <a:spcBef>
                <a:spcPts val="1600"/>
              </a:spcBef>
              <a:spcAft>
                <a:spcPts val="0"/>
              </a:spcAft>
              <a:buSzPts val="1800"/>
              <a:buChar char="-"/>
            </a:pPr>
            <a:r>
              <a:rPr lang="vi"/>
              <a:t>Đơn giản, dễ cài đặt.</a:t>
            </a:r>
            <a:endParaRPr/>
          </a:p>
          <a:p>
            <a:pPr indent="-342900" lvl="0" marL="457200" rtl="0" algn="l">
              <a:spcBef>
                <a:spcPts val="0"/>
              </a:spcBef>
              <a:spcAft>
                <a:spcPts val="0"/>
              </a:spcAft>
              <a:buSzPts val="1800"/>
              <a:buChar char="-"/>
            </a:pPr>
            <a:r>
              <a:rPr lang="vi"/>
              <a:t>Tốn ít tài nguyên, chi phí tính toán.</a:t>
            </a:r>
            <a:endParaRPr/>
          </a:p>
          <a:p>
            <a:pPr indent="-342900" lvl="0" marL="457200" rtl="0" algn="l">
              <a:spcBef>
                <a:spcPts val="0"/>
              </a:spcBef>
              <a:spcAft>
                <a:spcPts val="0"/>
              </a:spcAft>
              <a:buSzPts val="1800"/>
              <a:buChar char="-"/>
            </a:pPr>
            <a:r>
              <a:rPr lang="vi"/>
              <a:t>Phù hợp khi bộ dữ liệu nhỏ.</a:t>
            </a:r>
            <a:endParaRPr/>
          </a:p>
          <a:p>
            <a:pPr indent="0" lvl="0" marL="0" rtl="0" algn="l">
              <a:spcBef>
                <a:spcPts val="1600"/>
              </a:spcBef>
              <a:spcAft>
                <a:spcPts val="0"/>
              </a:spcAft>
              <a:buNone/>
            </a:pPr>
            <a:r>
              <a:rPr lang="vi"/>
              <a:t>Nhược điểm:</a:t>
            </a:r>
            <a:endParaRPr/>
          </a:p>
          <a:p>
            <a:pPr indent="-342900" lvl="0" marL="457200" rtl="0" algn="l">
              <a:spcBef>
                <a:spcPts val="1600"/>
              </a:spcBef>
              <a:spcAft>
                <a:spcPts val="0"/>
              </a:spcAft>
              <a:buSzPts val="1800"/>
              <a:buChar char="-"/>
            </a:pPr>
            <a:r>
              <a:rPr lang="vi"/>
              <a:t>Chương trình chạy chậm, chưa thích hợp cho các dự án đòi hỏi real time.</a:t>
            </a:r>
            <a:endParaRPr/>
          </a:p>
          <a:p>
            <a:pPr indent="-342900" lvl="0" marL="457200" rtl="0" algn="l">
              <a:spcBef>
                <a:spcPts val="0"/>
              </a:spcBef>
              <a:spcAft>
                <a:spcPts val="0"/>
              </a:spcAft>
              <a:buSzPts val="1800"/>
              <a:buChar char="-"/>
            </a:pPr>
            <a:r>
              <a:rPr lang="vi"/>
              <a:t>Vẫn sai sót ở nhiều mẫu ảnh.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 </a:t>
            </a:r>
            <a:r>
              <a:rPr lang="vi"/>
              <a:t>Histogram of Oriented Gradient (HOG)</a:t>
            </a:r>
            <a:endParaRPr/>
          </a:p>
        </p:txBody>
      </p:sp>
      <p:sp>
        <p:nvSpPr>
          <p:cNvPr id="72" name="Google Shape;7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Là một phương pháp trích xuất đặc trưng, thường dùng để phát hiện đối tượng.</a:t>
            </a:r>
            <a:endParaRPr/>
          </a:p>
          <a:p>
            <a:pPr indent="-342900" lvl="0" marL="457200" rtl="0" algn="l">
              <a:spcBef>
                <a:spcPts val="0"/>
              </a:spcBef>
              <a:spcAft>
                <a:spcPts val="0"/>
              </a:spcAft>
              <a:buSzPts val="1800"/>
              <a:buChar char="-"/>
            </a:pPr>
            <a:r>
              <a:rPr lang="vi"/>
              <a:t>HOG sử dụng chủ yếu để mô tả hình dạng và sự xuất hiện của một đối tượng trong ảnh.</a:t>
            </a:r>
            <a:endParaRPr/>
          </a:p>
          <a:p>
            <a:pPr indent="-342900" lvl="0" marL="457200" rtl="0" algn="l">
              <a:spcBef>
                <a:spcPts val="0"/>
              </a:spcBef>
              <a:spcAft>
                <a:spcPts val="0"/>
              </a:spcAft>
              <a:buSzPts val="1800"/>
              <a:buChar char="-"/>
            </a:pPr>
            <a:r>
              <a:rPr lang="vi"/>
              <a:t>HOG sử dụng thông tin về sự phân bố cường độ gradient và của hướng gradient để mô tả các đối tượng trong ảnh.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1.1 </a:t>
            </a:r>
            <a:r>
              <a:rPr lang="vi"/>
              <a:t>Histogram of Oriented Gradient (HOG)</a:t>
            </a:r>
            <a:endParaRPr/>
          </a:p>
        </p:txBody>
      </p:sp>
      <p:sp>
        <p:nvSpPr>
          <p:cNvPr id="78" name="Google Shape;7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Các bước thực hiện của HOG:</a:t>
            </a:r>
            <a:endParaRPr/>
          </a:p>
          <a:p>
            <a:pPr indent="-342900" lvl="0" marL="457200" rtl="0" algn="l">
              <a:spcBef>
                <a:spcPts val="1600"/>
              </a:spcBef>
              <a:spcAft>
                <a:spcPts val="0"/>
              </a:spcAft>
              <a:buSzPts val="1800"/>
              <a:buAutoNum type="arabicPeriod"/>
            </a:pPr>
            <a:r>
              <a:rPr lang="vi"/>
              <a:t>Tiền xử lý</a:t>
            </a:r>
            <a:endParaRPr/>
          </a:p>
          <a:p>
            <a:pPr indent="-342900" lvl="0" marL="457200" rtl="0" algn="l">
              <a:spcBef>
                <a:spcPts val="0"/>
              </a:spcBef>
              <a:spcAft>
                <a:spcPts val="0"/>
              </a:spcAft>
              <a:buSzPts val="1800"/>
              <a:buAutoNum type="arabicPeriod"/>
            </a:pPr>
            <a:r>
              <a:rPr lang="vi"/>
              <a:t>Tính gradient </a:t>
            </a:r>
            <a:endParaRPr/>
          </a:p>
          <a:p>
            <a:pPr indent="-342900" lvl="0" marL="457200" rtl="0" algn="l">
              <a:spcBef>
                <a:spcPts val="0"/>
              </a:spcBef>
              <a:spcAft>
                <a:spcPts val="0"/>
              </a:spcAft>
              <a:buSzPts val="1800"/>
              <a:buAutoNum type="arabicPeriod"/>
            </a:pPr>
            <a:r>
              <a:rPr lang="vi"/>
              <a:t>Tính vector đặc trưng của từng cell.</a:t>
            </a:r>
            <a:endParaRPr/>
          </a:p>
          <a:p>
            <a:pPr indent="-342900" lvl="0" marL="457200" rtl="0" algn="l">
              <a:spcBef>
                <a:spcPts val="0"/>
              </a:spcBef>
              <a:spcAft>
                <a:spcPts val="0"/>
              </a:spcAft>
              <a:buSzPts val="1800"/>
              <a:buAutoNum type="arabicPeriod"/>
            </a:pPr>
            <a:r>
              <a:rPr lang="vi"/>
              <a:t>Chuẩn hoá block.</a:t>
            </a:r>
            <a:endParaRPr/>
          </a:p>
          <a:p>
            <a:pPr indent="-342900" lvl="0" marL="457200" rtl="0" algn="l">
              <a:spcBef>
                <a:spcPts val="0"/>
              </a:spcBef>
              <a:spcAft>
                <a:spcPts val="0"/>
              </a:spcAft>
              <a:buSzPts val="1800"/>
              <a:buAutoNum type="arabicPeriod"/>
            </a:pPr>
            <a:r>
              <a:rPr lang="vi"/>
              <a:t>Tính toán vector HOG.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vi"/>
              <a:t>1.1.1 </a:t>
            </a:r>
            <a:r>
              <a:rPr lang="vi"/>
              <a:t>Tiền xử lý</a:t>
            </a:r>
            <a:endParaRPr/>
          </a:p>
        </p:txBody>
      </p:sp>
      <p:sp>
        <p:nvSpPr>
          <p:cNvPr id="84" name="Google Shape;84;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vi"/>
              <a:t>Resize ảnh đối tượng về kích cỡ chung.</a:t>
            </a:r>
            <a:endParaRPr/>
          </a:p>
        </p:txBody>
      </p:sp>
      <p:pic>
        <p:nvPicPr>
          <p:cNvPr id="85" name="Google Shape;85;p18"/>
          <p:cNvPicPr preferRelativeResize="0"/>
          <p:nvPr/>
        </p:nvPicPr>
        <p:blipFill>
          <a:blip r:embed="rId3">
            <a:alphaModFix/>
          </a:blip>
          <a:stretch>
            <a:fillRect/>
          </a:stretch>
        </p:blipFill>
        <p:spPr>
          <a:xfrm>
            <a:off x="1757363" y="1747113"/>
            <a:ext cx="5629275" cy="2886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1.1.2 </a:t>
            </a:r>
            <a:r>
              <a:rPr lang="vi"/>
              <a:t>Tính gradient</a:t>
            </a:r>
            <a:endParaRPr/>
          </a:p>
        </p:txBody>
      </p:sp>
      <p:pic>
        <p:nvPicPr>
          <p:cNvPr id="91" name="Google Shape;91;p19"/>
          <p:cNvPicPr preferRelativeResize="0"/>
          <p:nvPr/>
        </p:nvPicPr>
        <p:blipFill>
          <a:blip r:embed="rId3">
            <a:alphaModFix/>
          </a:blip>
          <a:stretch>
            <a:fillRect/>
          </a:stretch>
        </p:blipFill>
        <p:spPr>
          <a:xfrm>
            <a:off x="225150" y="1105025"/>
            <a:ext cx="5564295" cy="3820975"/>
          </a:xfrm>
          <a:prstGeom prst="rect">
            <a:avLst/>
          </a:prstGeom>
          <a:noFill/>
          <a:ln>
            <a:noFill/>
          </a:ln>
        </p:spPr>
      </p:pic>
      <p:pic>
        <p:nvPicPr>
          <p:cNvPr id="92" name="Google Shape;92;p19"/>
          <p:cNvPicPr preferRelativeResize="0"/>
          <p:nvPr/>
        </p:nvPicPr>
        <p:blipFill>
          <a:blip r:embed="rId4">
            <a:alphaModFix/>
          </a:blip>
          <a:stretch>
            <a:fillRect/>
          </a:stretch>
        </p:blipFill>
        <p:spPr>
          <a:xfrm>
            <a:off x="5711613" y="1141388"/>
            <a:ext cx="3190875" cy="1533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1.1.2 </a:t>
            </a:r>
            <a:r>
              <a:rPr lang="vi"/>
              <a:t>Tính gradient</a:t>
            </a:r>
            <a:endParaRPr/>
          </a:p>
        </p:txBody>
      </p:sp>
      <p:pic>
        <p:nvPicPr>
          <p:cNvPr id="98" name="Google Shape;98;p20"/>
          <p:cNvPicPr preferRelativeResize="0"/>
          <p:nvPr/>
        </p:nvPicPr>
        <p:blipFill>
          <a:blip r:embed="rId3">
            <a:alphaModFix/>
          </a:blip>
          <a:stretch>
            <a:fillRect/>
          </a:stretch>
        </p:blipFill>
        <p:spPr>
          <a:xfrm>
            <a:off x="1862050" y="1017725"/>
            <a:ext cx="5084236"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1.1.2 </a:t>
            </a:r>
            <a:r>
              <a:rPr lang="vi"/>
              <a:t>Tính gradient</a:t>
            </a:r>
            <a:endParaRPr/>
          </a:p>
        </p:txBody>
      </p:sp>
      <p:pic>
        <p:nvPicPr>
          <p:cNvPr id="104" name="Google Shape;104;p21"/>
          <p:cNvPicPr preferRelativeResize="0"/>
          <p:nvPr/>
        </p:nvPicPr>
        <p:blipFill>
          <a:blip r:embed="rId3">
            <a:alphaModFix/>
          </a:blip>
          <a:stretch>
            <a:fillRect/>
          </a:stretch>
        </p:blipFill>
        <p:spPr>
          <a:xfrm>
            <a:off x="1840225" y="1170125"/>
            <a:ext cx="6025721"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